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6" r:id="rId4"/>
    <p:sldId id="268" r:id="rId5"/>
    <p:sldId id="271" r:id="rId6"/>
    <p:sldId id="272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FB681-0A12-40E1-A307-63DDF6FC8EE1}" type="datetimeFigureOut">
              <a:rPr lang="pt-PT" smtClean="0"/>
              <a:pPr/>
              <a:t>16-01-2013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63082-144C-494C-9F18-FE5029AF20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planonacionaldeleitura.gov.pt/escolas/projectos.php?idTipoProjecto=21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7772400" cy="720079"/>
          </a:xfrm>
        </p:spPr>
        <p:txBody>
          <a:bodyPr>
            <a:normAutofit/>
          </a:bodyPr>
          <a:lstStyle/>
          <a:p>
            <a:pPr algn="l"/>
            <a:r>
              <a:rPr lang="pt-PT" sz="4000" b="1" i="1" dirty="0" smtClean="0"/>
              <a:t>Uma Aventura…Literária 2013</a:t>
            </a:r>
            <a:endParaRPr lang="pt-PT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052736"/>
            <a:ext cx="8136904" cy="54006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pt-PT" sz="11200" b="1" dirty="0" smtClean="0">
                <a:solidFill>
                  <a:schemeClr val="tx1"/>
                </a:solidFill>
              </a:rPr>
              <a:t>Modalidades:</a:t>
            </a:r>
          </a:p>
          <a:p>
            <a:pPr algn="l"/>
            <a:endParaRPr lang="pt-PT" sz="3800" dirty="0" smtClean="0">
              <a:solidFill>
                <a:schemeClr val="tx1"/>
              </a:solidFill>
            </a:endParaRPr>
          </a:p>
          <a:p>
            <a:pPr algn="l"/>
            <a:r>
              <a:rPr lang="pt-PT" sz="9600" dirty="0" smtClean="0">
                <a:solidFill>
                  <a:schemeClr val="tx1"/>
                </a:solidFill>
              </a:rPr>
              <a:t>* </a:t>
            </a:r>
            <a:r>
              <a:rPr lang="pt-PT" sz="9600" dirty="0" smtClean="0">
                <a:solidFill>
                  <a:srgbClr val="FF0000"/>
                </a:solidFill>
              </a:rPr>
              <a:t>Texto original </a:t>
            </a:r>
            <a:r>
              <a:rPr lang="pt-PT" sz="9600" dirty="0" smtClean="0">
                <a:solidFill>
                  <a:schemeClr val="tx1"/>
                </a:solidFill>
              </a:rPr>
              <a:t>(1 a 2 páginas; tema livre; para todos os anos);</a:t>
            </a:r>
          </a:p>
          <a:p>
            <a:pPr algn="l"/>
            <a:r>
              <a:rPr lang="pt-PT" sz="9600" dirty="0" smtClean="0">
                <a:solidFill>
                  <a:schemeClr val="tx1"/>
                </a:solidFill>
              </a:rPr>
              <a:t>* </a:t>
            </a:r>
            <a:r>
              <a:rPr lang="pt-PT" sz="9600" dirty="0" smtClean="0">
                <a:solidFill>
                  <a:srgbClr val="FF0000"/>
                </a:solidFill>
              </a:rPr>
              <a:t>Crítica</a:t>
            </a:r>
            <a:r>
              <a:rPr lang="pt-PT" sz="9600" dirty="0" smtClean="0">
                <a:solidFill>
                  <a:schemeClr val="tx1"/>
                </a:solidFill>
              </a:rPr>
              <a:t> (1 página; Crítica a qualquer dos livros a concurso; para todos os anos de escolaridade);</a:t>
            </a:r>
          </a:p>
          <a:p>
            <a:pPr algn="l"/>
            <a:r>
              <a:rPr lang="pt-PT" sz="9600" dirty="0" smtClean="0">
                <a:solidFill>
                  <a:schemeClr val="tx1"/>
                </a:solidFill>
              </a:rPr>
              <a:t>* </a:t>
            </a:r>
            <a:r>
              <a:rPr lang="pt-PT" sz="9600" dirty="0" smtClean="0">
                <a:solidFill>
                  <a:srgbClr val="FF0000"/>
                </a:solidFill>
              </a:rPr>
              <a:t>Desenho</a:t>
            </a:r>
            <a:r>
              <a:rPr lang="pt-PT" sz="9600" dirty="0" smtClean="0">
                <a:solidFill>
                  <a:schemeClr val="tx1"/>
                </a:solidFill>
              </a:rPr>
              <a:t> (a preto e branco, em papel A4, que ilustre um momento de qualquer dos livros a concurso; todos os anos);</a:t>
            </a:r>
          </a:p>
          <a:p>
            <a:pPr algn="l"/>
            <a:r>
              <a:rPr lang="pt-PT" sz="9600" dirty="0" smtClean="0">
                <a:solidFill>
                  <a:schemeClr val="tx1"/>
                </a:solidFill>
              </a:rPr>
              <a:t>* </a:t>
            </a:r>
            <a:r>
              <a:rPr lang="pt-PT" sz="9600" dirty="0" smtClean="0">
                <a:solidFill>
                  <a:srgbClr val="FF0000"/>
                </a:solidFill>
              </a:rPr>
              <a:t>Teatro</a:t>
            </a:r>
            <a:r>
              <a:rPr lang="pt-PT" sz="9600" dirty="0" smtClean="0">
                <a:solidFill>
                  <a:schemeClr val="tx1"/>
                </a:solidFill>
              </a:rPr>
              <a:t> (adaptação de um texto de um dos livros a concurso; para todos os anos);</a:t>
            </a:r>
          </a:p>
          <a:p>
            <a:pPr algn="l"/>
            <a:r>
              <a:rPr lang="pt-PT" sz="9600" dirty="0" smtClean="0">
                <a:solidFill>
                  <a:schemeClr val="tx1"/>
                </a:solidFill>
              </a:rPr>
              <a:t>* </a:t>
            </a:r>
            <a:r>
              <a:rPr lang="pt-PT" sz="9600" dirty="0" smtClean="0">
                <a:solidFill>
                  <a:srgbClr val="FF0000"/>
                </a:solidFill>
              </a:rPr>
              <a:t>Olimpíadas da História </a:t>
            </a:r>
            <a:r>
              <a:rPr lang="pt-PT" sz="9600" dirty="0" smtClean="0">
                <a:solidFill>
                  <a:schemeClr val="tx1"/>
                </a:solidFill>
              </a:rPr>
              <a:t>(reconto de um excerto – página - , eventualmente ilustrado);</a:t>
            </a:r>
          </a:p>
          <a:p>
            <a:pPr algn="l"/>
            <a:r>
              <a:rPr lang="pt-PT" sz="9600" dirty="0" smtClean="0">
                <a:solidFill>
                  <a:schemeClr val="tx1"/>
                </a:solidFill>
              </a:rPr>
              <a:t>* </a:t>
            </a:r>
            <a:r>
              <a:rPr lang="pt-PT" sz="9600" dirty="0" smtClean="0">
                <a:solidFill>
                  <a:srgbClr val="FF0000"/>
                </a:solidFill>
              </a:rPr>
              <a:t>Blogue</a:t>
            </a:r>
            <a:r>
              <a:rPr lang="pt-PT" sz="9600" dirty="0" smtClean="0">
                <a:solidFill>
                  <a:schemeClr val="tx1"/>
                </a:solidFill>
              </a:rPr>
              <a:t> (sobre a coleção </a:t>
            </a:r>
            <a:r>
              <a:rPr lang="pt-PT" sz="9600" i="1" dirty="0" smtClean="0">
                <a:solidFill>
                  <a:schemeClr val="tx1"/>
                </a:solidFill>
              </a:rPr>
              <a:t>Uma Aventura </a:t>
            </a:r>
            <a:r>
              <a:rPr lang="pt-PT" sz="9600" dirty="0" smtClean="0">
                <a:solidFill>
                  <a:schemeClr val="tx1"/>
                </a:solidFill>
              </a:rPr>
              <a:t>em geral ou sobre um livro da coleção).</a:t>
            </a:r>
          </a:p>
          <a:p>
            <a:pPr algn="l"/>
            <a:endParaRPr lang="pt-PT" sz="9600" dirty="0" smtClean="0">
              <a:solidFill>
                <a:schemeClr val="tx1"/>
              </a:solidFill>
            </a:endParaRPr>
          </a:p>
          <a:p>
            <a:pPr algn="l"/>
            <a:r>
              <a:rPr lang="pt-PT" sz="9600" dirty="0" smtClean="0">
                <a:solidFill>
                  <a:schemeClr val="tx1"/>
                </a:solidFill>
              </a:rPr>
              <a:t>* </a:t>
            </a:r>
            <a:r>
              <a:rPr lang="pt-PT" sz="9600" u="sng" dirty="0" smtClean="0">
                <a:solidFill>
                  <a:schemeClr val="tx1"/>
                </a:solidFill>
              </a:rPr>
              <a:t>Informação mais pormenorizada</a:t>
            </a:r>
            <a:r>
              <a:rPr lang="pt-PT" sz="96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pt-PT" sz="9600" dirty="0" smtClean="0">
                <a:solidFill>
                  <a:schemeClr val="tx1"/>
                </a:solidFill>
              </a:rPr>
              <a:t>    http</a:t>
            </a:r>
            <a:r>
              <a:rPr lang="pt-PT" sz="9600" dirty="0">
                <a:solidFill>
                  <a:schemeClr val="tx1"/>
                </a:solidFill>
              </a:rPr>
              <a:t>://www.uma-aventura.pt/index.php?s=concursos</a:t>
            </a:r>
            <a:endParaRPr lang="pt-PT" sz="9600" dirty="0" smtClean="0">
              <a:solidFill>
                <a:schemeClr val="tx1"/>
              </a:solidFill>
            </a:endParaRPr>
          </a:p>
          <a:p>
            <a:pPr algn="l"/>
            <a:endParaRPr lang="pt-PT" sz="8000" dirty="0"/>
          </a:p>
        </p:txBody>
      </p:sp>
      <p:pic>
        <p:nvPicPr>
          <p:cNvPr id="1026" name="Picture 2" descr="C:\Users\Tiago\Desktop\Sem Título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9813" y="188640"/>
            <a:ext cx="1387027" cy="14986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PT" sz="4000" b="1" i="1" dirty="0" smtClean="0"/>
              <a:t>Uma Aventura…Literária 2013</a:t>
            </a:r>
            <a:endParaRPr lang="pt-PT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8136904" cy="3480792"/>
          </a:xfrm>
        </p:spPr>
        <p:txBody>
          <a:bodyPr>
            <a:normAutofit fontScale="92500"/>
          </a:bodyPr>
          <a:lstStyle/>
          <a:p>
            <a:pPr algn="l"/>
            <a:r>
              <a:rPr lang="pt-PT" sz="3000" b="1" dirty="0" smtClean="0">
                <a:solidFill>
                  <a:schemeClr val="tx1"/>
                </a:solidFill>
              </a:rPr>
              <a:t>Regulamento:</a:t>
            </a:r>
          </a:p>
          <a:p>
            <a:pPr algn="l"/>
            <a:r>
              <a:rPr lang="pt-PT" sz="2600" dirty="0" smtClean="0">
                <a:solidFill>
                  <a:schemeClr val="tx1"/>
                </a:solidFill>
              </a:rPr>
              <a:t>* Trabalhos individuais ou em grupo, enviados até ao dia 15 de fevereiro;</a:t>
            </a:r>
          </a:p>
          <a:p>
            <a:pPr algn="l"/>
            <a:r>
              <a:rPr lang="pt-PT" sz="2600" dirty="0" smtClean="0">
                <a:solidFill>
                  <a:schemeClr val="tx1"/>
                </a:solidFill>
              </a:rPr>
              <a:t>* Publicação dos trabalhos premiados;</a:t>
            </a:r>
          </a:p>
          <a:p>
            <a:pPr algn="l"/>
            <a:r>
              <a:rPr lang="pt-PT" sz="2600" dirty="0" smtClean="0">
                <a:solidFill>
                  <a:schemeClr val="tx1"/>
                </a:solidFill>
              </a:rPr>
              <a:t>* Cheques-livros para todos os premiados e professores;</a:t>
            </a:r>
          </a:p>
          <a:p>
            <a:pPr algn="l"/>
            <a:r>
              <a:rPr lang="pt-PT" sz="2600" dirty="0" smtClean="0">
                <a:solidFill>
                  <a:schemeClr val="tx1"/>
                </a:solidFill>
              </a:rPr>
              <a:t>* Diplomas para os concorrentes e professores;</a:t>
            </a:r>
          </a:p>
          <a:p>
            <a:pPr algn="l"/>
            <a:r>
              <a:rPr lang="pt-PT" sz="2600" dirty="0" smtClean="0">
                <a:solidFill>
                  <a:schemeClr val="tx1"/>
                </a:solidFill>
              </a:rPr>
              <a:t>* Outros prémios (medalhas, menções honrosas, diplomas de participação, diplomas de coordenação pedagógica, etc.).</a:t>
            </a:r>
            <a:endParaRPr lang="pt-PT" sz="26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Tiago\Desktop\Sem Título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48680"/>
            <a:ext cx="1387027" cy="14986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608" y="332656"/>
            <a:ext cx="5760640" cy="648071"/>
          </a:xfrm>
        </p:spPr>
        <p:txBody>
          <a:bodyPr>
            <a:noAutofit/>
          </a:bodyPr>
          <a:lstStyle/>
          <a:p>
            <a:pPr algn="l"/>
            <a:r>
              <a:rPr lang="pt-PT" sz="4000" b="1" i="1" dirty="0" smtClean="0"/>
              <a:t>Eu Escrevo! – Ler o Mar</a:t>
            </a:r>
            <a:endParaRPr lang="pt-PT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1196752"/>
            <a:ext cx="8640960" cy="5544616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pt-PT" sz="8000" b="1" dirty="0" smtClean="0">
                <a:solidFill>
                  <a:schemeClr val="tx1"/>
                </a:solidFill>
              </a:rPr>
              <a:t>Regulamento:</a:t>
            </a:r>
          </a:p>
          <a:p>
            <a:pPr algn="l"/>
            <a:r>
              <a:rPr lang="pt-PT" sz="8000" dirty="0" smtClean="0">
                <a:solidFill>
                  <a:schemeClr val="tx1"/>
                </a:solidFill>
              </a:rPr>
              <a:t>* O concurso dirige-se a todos os níveis de ensino;</a:t>
            </a:r>
          </a:p>
          <a:p>
            <a:pPr algn="l"/>
            <a:r>
              <a:rPr lang="pt-PT" sz="8000" dirty="0" smtClean="0">
                <a:solidFill>
                  <a:schemeClr val="tx1"/>
                </a:solidFill>
              </a:rPr>
              <a:t>* Os trabalhos a desenvolver deve ter em conta um ou vários motes da temática da Semana da Leitura (</a:t>
            </a:r>
            <a:r>
              <a:rPr lang="pt-PT" sz="8000" i="1" dirty="0" smtClean="0">
                <a:solidFill>
                  <a:schemeClr val="tx1"/>
                </a:solidFill>
              </a:rPr>
              <a:t>Navegar nos livros; Leituras em mar alto; Mergulhar nas palavras; Em maré de leitura; Na rota das palavras; Cultivar o mar);</a:t>
            </a:r>
          </a:p>
          <a:p>
            <a:pPr algn="l"/>
            <a:r>
              <a:rPr lang="pt-PT" sz="8000" dirty="0" smtClean="0">
                <a:solidFill>
                  <a:schemeClr val="tx1"/>
                </a:solidFill>
              </a:rPr>
              <a:t>* Os trabalhos devem considerar  uma ou várias áreas relacionadas com a temática da Semana da Leitura (</a:t>
            </a:r>
            <a:r>
              <a:rPr lang="pt-PT" sz="8000" i="1" dirty="0" smtClean="0">
                <a:solidFill>
                  <a:schemeClr val="tx1"/>
                </a:solidFill>
              </a:rPr>
              <a:t>Oceanos; Fauna; Flora; Povos; Recursos Naturais; Sustentabilidade do Planeta; Energia; Vida; Ambiente; Planeta Azul; Consumo; Tecnologias; Profissões; Gastronomia; Moda; Arte; Turismo; Saúde; Lazer; Transportes, etc</a:t>
            </a:r>
            <a:r>
              <a:rPr lang="pt-PT" sz="8000" dirty="0" smtClean="0">
                <a:solidFill>
                  <a:schemeClr val="tx1"/>
                </a:solidFill>
              </a:rPr>
              <a:t>.);</a:t>
            </a:r>
          </a:p>
          <a:p>
            <a:pPr algn="l"/>
            <a:r>
              <a:rPr lang="pt-PT" sz="8000" dirty="0" smtClean="0">
                <a:solidFill>
                  <a:schemeClr val="tx1"/>
                </a:solidFill>
              </a:rPr>
              <a:t>* </a:t>
            </a:r>
            <a:r>
              <a:rPr lang="pt-PT" sz="8000" b="1" dirty="0" smtClean="0">
                <a:solidFill>
                  <a:schemeClr val="tx1"/>
                </a:solidFill>
              </a:rPr>
              <a:t>O concurso remete para o envolvimento das diferentes disciplinas e apela </a:t>
            </a:r>
            <a:r>
              <a:rPr lang="pt-PT" sz="8000" b="1" dirty="0">
                <a:solidFill>
                  <a:schemeClr val="tx1"/>
                </a:solidFill>
              </a:rPr>
              <a:t>à imaginação e </a:t>
            </a:r>
            <a:r>
              <a:rPr lang="pt-PT" sz="8000" b="1" dirty="0" smtClean="0">
                <a:solidFill>
                  <a:schemeClr val="tx1"/>
                </a:solidFill>
              </a:rPr>
              <a:t>à </a:t>
            </a:r>
            <a:r>
              <a:rPr lang="pt-PT" sz="8000" b="1" dirty="0">
                <a:solidFill>
                  <a:schemeClr val="tx1"/>
                </a:solidFill>
              </a:rPr>
              <a:t>transversalidade </a:t>
            </a:r>
            <a:r>
              <a:rPr lang="pt-PT" sz="8000" b="1" dirty="0" smtClean="0">
                <a:solidFill>
                  <a:schemeClr val="tx1"/>
                </a:solidFill>
              </a:rPr>
              <a:t>curricular</a:t>
            </a:r>
            <a:r>
              <a:rPr lang="pt-PT" sz="8000" dirty="0" smtClean="0">
                <a:solidFill>
                  <a:schemeClr val="tx1"/>
                </a:solidFill>
              </a:rPr>
              <a:t>;</a:t>
            </a:r>
          </a:p>
          <a:p>
            <a:pPr marL="0" lvl="1" algn="l"/>
            <a:r>
              <a:rPr lang="pt-PT" sz="8000" dirty="0" smtClean="0">
                <a:solidFill>
                  <a:schemeClr val="tx1"/>
                </a:solidFill>
              </a:rPr>
              <a:t>*</a:t>
            </a:r>
            <a:r>
              <a:rPr lang="pt-PT" sz="8000" dirty="0">
                <a:solidFill>
                  <a:schemeClr val="tx1"/>
                </a:solidFill>
              </a:rPr>
              <a:t>Na </a:t>
            </a:r>
            <a:r>
              <a:rPr lang="pt-PT" sz="8000" dirty="0" smtClean="0">
                <a:solidFill>
                  <a:schemeClr val="tx1"/>
                </a:solidFill>
              </a:rPr>
              <a:t>avaliação, ter-se-á em conta </a:t>
            </a:r>
            <a:r>
              <a:rPr lang="pt-PT" sz="8000" dirty="0">
                <a:solidFill>
                  <a:schemeClr val="tx1"/>
                </a:solidFill>
              </a:rPr>
              <a:t>a relação entre os motes e as áreas, o rigor linguístico, o rigor científico, a originalidade e a criatividade.</a:t>
            </a:r>
          </a:p>
          <a:p>
            <a:pPr algn="l"/>
            <a:r>
              <a:rPr lang="pt-PT" sz="8000" dirty="0" smtClean="0">
                <a:solidFill>
                  <a:schemeClr val="tx1"/>
                </a:solidFill>
              </a:rPr>
              <a:t>* </a:t>
            </a:r>
            <a:r>
              <a:rPr lang="pt-PT" sz="8000" dirty="0">
                <a:solidFill>
                  <a:schemeClr val="tx1"/>
                </a:solidFill>
              </a:rPr>
              <a:t>Até </a:t>
            </a:r>
            <a:r>
              <a:rPr lang="pt-PT" sz="8000" dirty="0" smtClean="0">
                <a:solidFill>
                  <a:schemeClr val="tx1"/>
                </a:solidFill>
              </a:rPr>
              <a:t>22 de </a:t>
            </a:r>
            <a:r>
              <a:rPr lang="pt-PT" sz="8000" dirty="0" err="1" smtClean="0">
                <a:solidFill>
                  <a:schemeClr val="tx1"/>
                </a:solidFill>
              </a:rPr>
              <a:t>março</a:t>
            </a:r>
            <a:r>
              <a:rPr lang="pt-PT" sz="8000" dirty="0" smtClean="0">
                <a:solidFill>
                  <a:schemeClr val="tx1"/>
                </a:solidFill>
              </a:rPr>
              <a:t>, </a:t>
            </a:r>
            <a:r>
              <a:rPr lang="pt-PT" sz="8000" dirty="0">
                <a:solidFill>
                  <a:schemeClr val="tx1"/>
                </a:solidFill>
              </a:rPr>
              <a:t>cada escola envia 1 </a:t>
            </a:r>
            <a:r>
              <a:rPr lang="pt-PT" sz="8000" dirty="0" smtClean="0">
                <a:solidFill>
                  <a:schemeClr val="tx1"/>
                </a:solidFill>
              </a:rPr>
              <a:t>trabalho </a:t>
            </a:r>
            <a:r>
              <a:rPr lang="pt-PT" sz="8000" dirty="0">
                <a:solidFill>
                  <a:schemeClr val="tx1"/>
                </a:solidFill>
              </a:rPr>
              <a:t>por ano, para a biblioteca;</a:t>
            </a:r>
          </a:p>
          <a:p>
            <a:pPr algn="l"/>
            <a:r>
              <a:rPr lang="pt-PT" sz="8000" dirty="0">
                <a:solidFill>
                  <a:schemeClr val="tx1"/>
                </a:solidFill>
              </a:rPr>
              <a:t>* Até final de </a:t>
            </a:r>
            <a:r>
              <a:rPr lang="pt-PT" sz="8000" dirty="0" err="1" smtClean="0">
                <a:solidFill>
                  <a:schemeClr val="tx1"/>
                </a:solidFill>
              </a:rPr>
              <a:t>março</a:t>
            </a:r>
            <a:r>
              <a:rPr lang="pt-PT" sz="8000" dirty="0" smtClean="0">
                <a:solidFill>
                  <a:schemeClr val="tx1"/>
                </a:solidFill>
              </a:rPr>
              <a:t>, </a:t>
            </a:r>
            <a:r>
              <a:rPr lang="pt-PT" sz="8000" dirty="0">
                <a:solidFill>
                  <a:schemeClr val="tx1"/>
                </a:solidFill>
              </a:rPr>
              <a:t>uma equipa de três </a:t>
            </a:r>
            <a:r>
              <a:rPr lang="pt-PT" sz="8000" dirty="0" smtClean="0">
                <a:solidFill>
                  <a:schemeClr val="tx1"/>
                </a:solidFill>
              </a:rPr>
              <a:t>professores, </a:t>
            </a:r>
            <a:r>
              <a:rPr lang="pt-PT" sz="8000" dirty="0">
                <a:solidFill>
                  <a:schemeClr val="tx1"/>
                </a:solidFill>
              </a:rPr>
              <a:t>designados pela </a:t>
            </a:r>
            <a:r>
              <a:rPr lang="pt-PT" sz="8000" dirty="0" smtClean="0">
                <a:solidFill>
                  <a:schemeClr val="tx1"/>
                </a:solidFill>
              </a:rPr>
              <a:t>biblioteca, </a:t>
            </a:r>
            <a:r>
              <a:rPr lang="pt-PT" sz="8000" dirty="0">
                <a:solidFill>
                  <a:schemeClr val="tx1"/>
                </a:solidFill>
              </a:rPr>
              <a:t>escolhe  os 4 melhores </a:t>
            </a:r>
            <a:r>
              <a:rPr lang="pt-PT" sz="8000" dirty="0" smtClean="0">
                <a:solidFill>
                  <a:schemeClr val="tx1"/>
                </a:solidFill>
              </a:rPr>
              <a:t>trabalhos </a:t>
            </a:r>
            <a:r>
              <a:rPr lang="pt-PT" sz="8000" dirty="0">
                <a:solidFill>
                  <a:schemeClr val="tx1"/>
                </a:solidFill>
              </a:rPr>
              <a:t>(1 por nível de </a:t>
            </a:r>
            <a:r>
              <a:rPr lang="pt-PT" sz="8000" dirty="0" smtClean="0">
                <a:solidFill>
                  <a:schemeClr val="tx1"/>
                </a:solidFill>
              </a:rPr>
              <a:t>ensino) e submete-os a concurso nacional;</a:t>
            </a:r>
            <a:endParaRPr lang="pt-PT" sz="6000" dirty="0" smtClean="0">
              <a:solidFill>
                <a:schemeClr val="tx1"/>
              </a:solidFill>
            </a:endParaRPr>
          </a:p>
          <a:p>
            <a:pPr algn="l"/>
            <a:endParaRPr lang="pt-PT" sz="2400" dirty="0"/>
          </a:p>
        </p:txBody>
      </p:sp>
      <p:pic>
        <p:nvPicPr>
          <p:cNvPr id="22530" name="Picture 2" descr="C:\Users\Tiago\Desktop\Eu Escrevo - Ler o Mar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0"/>
            <a:ext cx="1907704" cy="1810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608" y="332656"/>
            <a:ext cx="5760640" cy="648071"/>
          </a:xfrm>
        </p:spPr>
        <p:txBody>
          <a:bodyPr>
            <a:noAutofit/>
          </a:bodyPr>
          <a:lstStyle/>
          <a:p>
            <a:pPr algn="l"/>
            <a:r>
              <a:rPr lang="pt-PT" sz="4000" b="1" i="1" dirty="0" smtClean="0"/>
              <a:t>Eu Escrevo! – Ler o Mar</a:t>
            </a:r>
            <a:endParaRPr lang="pt-PT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1196752"/>
            <a:ext cx="8640960" cy="5256584"/>
          </a:xfrm>
        </p:spPr>
        <p:txBody>
          <a:bodyPr>
            <a:normAutofit lnSpcReduction="10000"/>
          </a:bodyPr>
          <a:lstStyle/>
          <a:p>
            <a:pPr algn="l"/>
            <a:r>
              <a:rPr lang="pt-PT" sz="2800" b="1" dirty="0" smtClean="0">
                <a:solidFill>
                  <a:schemeClr val="tx1"/>
                </a:solidFill>
              </a:rPr>
              <a:t>1º, 2º e 3º ciclos e secundário:</a:t>
            </a:r>
            <a:endParaRPr lang="pt-PT" sz="2800" b="1" dirty="0">
              <a:solidFill>
                <a:schemeClr val="tx1"/>
              </a:solidFill>
            </a:endParaRPr>
          </a:p>
          <a:p>
            <a:pPr algn="l"/>
            <a:r>
              <a:rPr lang="pt-PT" sz="2400" dirty="0" smtClean="0">
                <a:solidFill>
                  <a:schemeClr val="tx1"/>
                </a:solidFill>
              </a:rPr>
              <a:t>* Trabalhos individuais;</a:t>
            </a:r>
          </a:p>
          <a:p>
            <a:pPr algn="l"/>
            <a:r>
              <a:rPr lang="pt-PT" sz="2400" dirty="0" smtClean="0">
                <a:solidFill>
                  <a:schemeClr val="tx1"/>
                </a:solidFill>
              </a:rPr>
              <a:t>* </a:t>
            </a:r>
            <a:r>
              <a:rPr lang="pt-PT" sz="2400" dirty="0">
                <a:solidFill>
                  <a:schemeClr val="tx1"/>
                </a:solidFill>
              </a:rPr>
              <a:t>Serão atribuídos prémios aos autores dos trabalhos vencedores (crianças e jovens) e às </a:t>
            </a:r>
            <a:r>
              <a:rPr lang="pt-PT" sz="2400" dirty="0" smtClean="0">
                <a:solidFill>
                  <a:schemeClr val="tx1"/>
                </a:solidFill>
              </a:rPr>
              <a:t>escolas/agrupamentos </a:t>
            </a:r>
            <a:r>
              <a:rPr lang="pt-PT" sz="2400" dirty="0">
                <a:solidFill>
                  <a:schemeClr val="tx1"/>
                </a:solidFill>
              </a:rPr>
              <a:t>que estes </a:t>
            </a:r>
            <a:r>
              <a:rPr lang="pt-PT" sz="2400" dirty="0" smtClean="0">
                <a:solidFill>
                  <a:schemeClr val="tx1"/>
                </a:solidFill>
              </a:rPr>
              <a:t>frequentam:</a:t>
            </a:r>
            <a:endParaRPr lang="pt-PT" sz="2400" dirty="0">
              <a:solidFill>
                <a:schemeClr val="tx1"/>
              </a:solidFill>
            </a:endParaRPr>
          </a:p>
          <a:p>
            <a:pPr algn="l"/>
            <a:r>
              <a:rPr lang="pt-PT" sz="2400" dirty="0" smtClean="0">
                <a:solidFill>
                  <a:schemeClr val="tx1"/>
                </a:solidFill>
              </a:rPr>
              <a:t>           - Aluno do 1º </a:t>
            </a:r>
            <a:r>
              <a:rPr lang="pt-PT" sz="2400" dirty="0">
                <a:solidFill>
                  <a:schemeClr val="tx1"/>
                </a:solidFill>
              </a:rPr>
              <a:t>ciclo do ensino básico - € 150,00</a:t>
            </a:r>
            <a:br>
              <a:rPr lang="pt-PT" sz="2400" dirty="0">
                <a:solidFill>
                  <a:schemeClr val="tx1"/>
                </a:solidFill>
              </a:rPr>
            </a:br>
            <a:r>
              <a:rPr lang="pt-PT" sz="2400" dirty="0" smtClean="0">
                <a:solidFill>
                  <a:schemeClr val="tx1"/>
                </a:solidFill>
              </a:rPr>
              <a:t>           - Aluno do 2º </a:t>
            </a:r>
            <a:r>
              <a:rPr lang="pt-PT" sz="2400" dirty="0">
                <a:solidFill>
                  <a:schemeClr val="tx1"/>
                </a:solidFill>
              </a:rPr>
              <a:t>ciclo do ensino básico -  € 200,00</a:t>
            </a:r>
            <a:br>
              <a:rPr lang="pt-PT" sz="2400" dirty="0">
                <a:solidFill>
                  <a:schemeClr val="tx1"/>
                </a:solidFill>
              </a:rPr>
            </a:br>
            <a:r>
              <a:rPr lang="pt-PT" sz="2400" dirty="0" smtClean="0">
                <a:solidFill>
                  <a:schemeClr val="tx1"/>
                </a:solidFill>
              </a:rPr>
              <a:t>           - Aluno do 3º </a:t>
            </a:r>
            <a:r>
              <a:rPr lang="pt-PT" sz="2400" dirty="0">
                <a:solidFill>
                  <a:schemeClr val="tx1"/>
                </a:solidFill>
              </a:rPr>
              <a:t>ciclo do ensino básico - € 250,00</a:t>
            </a:r>
            <a:br>
              <a:rPr lang="pt-PT" sz="2400" dirty="0">
                <a:solidFill>
                  <a:schemeClr val="tx1"/>
                </a:solidFill>
              </a:rPr>
            </a:br>
            <a:r>
              <a:rPr lang="pt-PT" sz="2400" dirty="0" smtClean="0">
                <a:solidFill>
                  <a:schemeClr val="tx1"/>
                </a:solidFill>
              </a:rPr>
              <a:t>           - Aluno </a:t>
            </a:r>
            <a:r>
              <a:rPr lang="pt-PT" sz="2400" dirty="0" err="1" smtClean="0">
                <a:solidFill>
                  <a:schemeClr val="tx1"/>
                </a:solidFill>
              </a:rPr>
              <a:t>doEnsino</a:t>
            </a:r>
            <a:r>
              <a:rPr lang="pt-PT" sz="2400" dirty="0" smtClean="0">
                <a:solidFill>
                  <a:schemeClr val="tx1"/>
                </a:solidFill>
              </a:rPr>
              <a:t> </a:t>
            </a:r>
            <a:r>
              <a:rPr lang="pt-PT" sz="2400" dirty="0">
                <a:solidFill>
                  <a:schemeClr val="tx1"/>
                </a:solidFill>
              </a:rPr>
              <a:t>secundário - € 300,00</a:t>
            </a:r>
            <a:br>
              <a:rPr lang="pt-PT" sz="2400" dirty="0">
                <a:solidFill>
                  <a:schemeClr val="tx1"/>
                </a:solidFill>
              </a:rPr>
            </a:br>
            <a:r>
              <a:rPr lang="pt-PT" sz="2400" dirty="0" smtClean="0">
                <a:solidFill>
                  <a:schemeClr val="tx1"/>
                </a:solidFill>
              </a:rPr>
              <a:t>           - Agrupamento</a:t>
            </a:r>
            <a:r>
              <a:rPr lang="pt-PT" sz="2400" dirty="0">
                <a:solidFill>
                  <a:schemeClr val="tx1"/>
                </a:solidFill>
              </a:rPr>
              <a:t> - € 400,00 (aquisição de títulos para as </a:t>
            </a:r>
            <a:r>
              <a:rPr lang="pt-PT" sz="2400" dirty="0" err="1" smtClean="0">
                <a:solidFill>
                  <a:schemeClr val="tx1"/>
                </a:solidFill>
              </a:rPr>
              <a:t>BE’s</a:t>
            </a:r>
            <a:r>
              <a:rPr lang="pt-PT" sz="2400" dirty="0" smtClean="0">
                <a:solidFill>
                  <a:schemeClr val="tx1"/>
                </a:solidFill>
              </a:rPr>
              <a:t>).</a:t>
            </a:r>
            <a:endParaRPr lang="pt-PT" sz="2400" dirty="0">
              <a:solidFill>
                <a:schemeClr val="tx1"/>
              </a:solidFill>
            </a:endParaRPr>
          </a:p>
          <a:p>
            <a:pPr algn="l"/>
            <a:endParaRPr lang="pt-PT" sz="2400" dirty="0" smtClean="0"/>
          </a:p>
          <a:p>
            <a:pPr algn="l"/>
            <a:r>
              <a:rPr lang="pt-PT" sz="2400" dirty="0">
                <a:solidFill>
                  <a:schemeClr val="tx1"/>
                </a:solidFill>
              </a:rPr>
              <a:t>* </a:t>
            </a:r>
            <a:r>
              <a:rPr lang="pt-PT" sz="2400" u="sng" dirty="0">
                <a:solidFill>
                  <a:schemeClr val="tx1"/>
                </a:solidFill>
              </a:rPr>
              <a:t>Informação mais pormenorizada</a:t>
            </a:r>
            <a:r>
              <a:rPr lang="pt-PT" sz="2400" dirty="0">
                <a:solidFill>
                  <a:schemeClr val="tx1"/>
                </a:solidFill>
              </a:rPr>
              <a:t>:</a:t>
            </a:r>
          </a:p>
          <a:p>
            <a:pPr lvl="0" algn="l"/>
            <a:r>
              <a:rPr lang="pt-PT" sz="2400" u="sng" dirty="0" smtClean="0">
                <a:hlinkClick r:id="rId2"/>
              </a:rPr>
              <a:t>http</a:t>
            </a:r>
            <a:r>
              <a:rPr lang="pt-PT" sz="2400" u="sng" dirty="0">
                <a:hlinkClick r:id="rId2"/>
              </a:rPr>
              <a:t>://www.planonacionaldeleitura.gov.pt/escolas/projectos.php?idTipoProjecto=21</a:t>
            </a:r>
            <a:endParaRPr lang="pt-PT" sz="2400" dirty="0"/>
          </a:p>
          <a:p>
            <a:pPr algn="l"/>
            <a:endParaRPr lang="pt-PT" sz="2600" dirty="0"/>
          </a:p>
        </p:txBody>
      </p:sp>
      <p:pic>
        <p:nvPicPr>
          <p:cNvPr id="22530" name="Picture 2" descr="C:\Users\Tiago\Desktop\Eu Escrevo - Ler o Mar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16632"/>
            <a:ext cx="1763688" cy="16734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672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608" y="332656"/>
            <a:ext cx="5760640" cy="648071"/>
          </a:xfrm>
        </p:spPr>
        <p:txBody>
          <a:bodyPr>
            <a:noAutofit/>
          </a:bodyPr>
          <a:lstStyle/>
          <a:p>
            <a:pPr algn="l"/>
            <a:r>
              <a:rPr lang="pt-PT" sz="4000" b="1" i="1" dirty="0" smtClean="0"/>
              <a:t>Eu Escrevo! – Ler o Mar</a:t>
            </a:r>
            <a:endParaRPr lang="pt-PT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1605128"/>
            <a:ext cx="8640960" cy="3672408"/>
          </a:xfrm>
        </p:spPr>
        <p:txBody>
          <a:bodyPr>
            <a:normAutofit/>
          </a:bodyPr>
          <a:lstStyle/>
          <a:p>
            <a:pPr algn="l"/>
            <a:r>
              <a:rPr lang="pt-PT" sz="2800" b="1" dirty="0">
                <a:solidFill>
                  <a:schemeClr val="tx1"/>
                </a:solidFill>
              </a:rPr>
              <a:t>2</a:t>
            </a:r>
            <a:r>
              <a:rPr lang="pt-PT" sz="2800" b="1" dirty="0" smtClean="0">
                <a:solidFill>
                  <a:schemeClr val="tx1"/>
                </a:solidFill>
              </a:rPr>
              <a:t>º Ciclo:</a:t>
            </a:r>
          </a:p>
          <a:p>
            <a:pPr algn="l"/>
            <a:r>
              <a:rPr lang="pt-PT" sz="2400" dirty="0" smtClean="0">
                <a:solidFill>
                  <a:schemeClr val="tx1"/>
                </a:solidFill>
              </a:rPr>
              <a:t>* É proposta a </a:t>
            </a:r>
            <a:r>
              <a:rPr lang="pt-PT" sz="2400" dirty="0">
                <a:solidFill>
                  <a:schemeClr val="tx1"/>
                </a:solidFill>
              </a:rPr>
              <a:t>construção de um </a:t>
            </a:r>
            <a:r>
              <a:rPr lang="pt-PT" sz="2400" u="sng" dirty="0">
                <a:solidFill>
                  <a:schemeClr val="tx1"/>
                </a:solidFill>
              </a:rPr>
              <a:t>texto jornalístico</a:t>
            </a:r>
            <a:r>
              <a:rPr lang="pt-PT" sz="2400" dirty="0">
                <a:solidFill>
                  <a:schemeClr val="tx1"/>
                </a:solidFill>
              </a:rPr>
              <a:t>  (</a:t>
            </a:r>
            <a:r>
              <a:rPr lang="pt-PT" sz="2400" u="sng" dirty="0">
                <a:solidFill>
                  <a:schemeClr val="tx1"/>
                </a:solidFill>
              </a:rPr>
              <a:t>notícia</a:t>
            </a:r>
            <a:r>
              <a:rPr lang="pt-PT" sz="2400" dirty="0">
                <a:solidFill>
                  <a:schemeClr val="tx1"/>
                </a:solidFill>
              </a:rPr>
              <a:t> ou </a:t>
            </a:r>
            <a:r>
              <a:rPr lang="pt-PT" sz="2400" u="sng" dirty="0">
                <a:solidFill>
                  <a:schemeClr val="tx1"/>
                </a:solidFill>
              </a:rPr>
              <a:t>entrevista</a:t>
            </a:r>
            <a:r>
              <a:rPr lang="pt-PT" sz="2400" dirty="0">
                <a:solidFill>
                  <a:schemeClr val="tx1"/>
                </a:solidFill>
              </a:rPr>
              <a:t>) que </a:t>
            </a:r>
            <a:r>
              <a:rPr lang="pt-PT" sz="2400" dirty="0" smtClean="0">
                <a:solidFill>
                  <a:schemeClr val="tx1"/>
                </a:solidFill>
              </a:rPr>
              <a:t>mobilize diversas </a:t>
            </a:r>
            <a:r>
              <a:rPr lang="pt-PT" sz="2400" dirty="0">
                <a:solidFill>
                  <a:schemeClr val="tx1"/>
                </a:solidFill>
              </a:rPr>
              <a:t>áreas curriculares na abordagem dos motes e das </a:t>
            </a:r>
            <a:r>
              <a:rPr lang="pt-PT" sz="2400" dirty="0" smtClean="0">
                <a:solidFill>
                  <a:schemeClr val="tx1"/>
                </a:solidFill>
              </a:rPr>
              <a:t>áreas relacionadas </a:t>
            </a:r>
            <a:r>
              <a:rPr lang="pt-PT" sz="2400" dirty="0">
                <a:solidFill>
                  <a:schemeClr val="tx1"/>
                </a:solidFill>
              </a:rPr>
              <a:t>com a Semana da </a:t>
            </a:r>
            <a:r>
              <a:rPr lang="pt-PT" sz="2400" dirty="0" smtClean="0">
                <a:solidFill>
                  <a:schemeClr val="tx1"/>
                </a:solidFill>
              </a:rPr>
              <a:t>Leitura;</a:t>
            </a:r>
          </a:p>
          <a:p>
            <a:pPr algn="l"/>
            <a:r>
              <a:rPr lang="pt-PT" sz="2400" dirty="0" smtClean="0">
                <a:solidFill>
                  <a:schemeClr val="tx1"/>
                </a:solidFill>
              </a:rPr>
              <a:t>* Ao </a:t>
            </a:r>
            <a:r>
              <a:rPr lang="pt-PT" sz="2400" dirty="0">
                <a:solidFill>
                  <a:schemeClr val="tx1"/>
                </a:solidFill>
              </a:rPr>
              <a:t>texto podem aliar-se imagens originais que o ilustrem, através </a:t>
            </a:r>
            <a:r>
              <a:rPr lang="pt-PT" sz="2400" dirty="0" smtClean="0">
                <a:solidFill>
                  <a:schemeClr val="tx1"/>
                </a:solidFill>
              </a:rPr>
              <a:t>do recurso </a:t>
            </a:r>
            <a:r>
              <a:rPr lang="pt-PT" sz="2400" dirty="0">
                <a:solidFill>
                  <a:schemeClr val="tx1"/>
                </a:solidFill>
              </a:rPr>
              <a:t>a materiais e a técnicas plásticas ou gráficas diversas.</a:t>
            </a:r>
          </a:p>
          <a:p>
            <a:pPr algn="l"/>
            <a:endParaRPr lang="pt-PT" sz="2400" dirty="0" smtClean="0">
              <a:solidFill>
                <a:schemeClr val="tx1"/>
              </a:solidFill>
            </a:endParaRPr>
          </a:p>
          <a:p>
            <a:pPr algn="l"/>
            <a:endParaRPr lang="pt-PT" sz="2400" dirty="0">
              <a:solidFill>
                <a:schemeClr val="tx1"/>
              </a:solidFill>
            </a:endParaRPr>
          </a:p>
          <a:p>
            <a:pPr algn="l"/>
            <a:endParaRPr lang="pt-PT" sz="2400" dirty="0" smtClean="0">
              <a:solidFill>
                <a:schemeClr val="tx1"/>
              </a:solidFill>
            </a:endParaRPr>
          </a:p>
          <a:p>
            <a:pPr algn="l"/>
            <a:endParaRPr lang="pt-PT" sz="4800" dirty="0"/>
          </a:p>
        </p:txBody>
      </p:sp>
      <p:pic>
        <p:nvPicPr>
          <p:cNvPr id="22530" name="Picture 2" descr="C:\Users\Tiago\Desktop\Eu Escrevo - Ler o Mar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116632"/>
            <a:ext cx="1691680" cy="16051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4748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608" y="332656"/>
            <a:ext cx="5760640" cy="648071"/>
          </a:xfrm>
        </p:spPr>
        <p:txBody>
          <a:bodyPr>
            <a:noAutofit/>
          </a:bodyPr>
          <a:lstStyle/>
          <a:p>
            <a:pPr algn="l"/>
            <a:r>
              <a:rPr lang="pt-PT" sz="4000" b="1" i="1" dirty="0" smtClean="0"/>
              <a:t>Eu Escrevo! – Ler o Mar</a:t>
            </a:r>
            <a:endParaRPr lang="pt-PT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1605128"/>
            <a:ext cx="8640960" cy="4680520"/>
          </a:xfrm>
        </p:spPr>
        <p:txBody>
          <a:bodyPr>
            <a:normAutofit/>
          </a:bodyPr>
          <a:lstStyle/>
          <a:p>
            <a:pPr algn="l"/>
            <a:r>
              <a:rPr lang="pt-PT" sz="2400" b="1" dirty="0" smtClean="0">
                <a:solidFill>
                  <a:schemeClr val="tx1"/>
                </a:solidFill>
              </a:rPr>
              <a:t>3º Ciclo:</a:t>
            </a:r>
          </a:p>
          <a:p>
            <a:pPr algn="l"/>
            <a:r>
              <a:rPr lang="pt-PT" sz="2400" dirty="0" smtClean="0">
                <a:solidFill>
                  <a:schemeClr val="tx1"/>
                </a:solidFill>
              </a:rPr>
              <a:t>* É proposta a </a:t>
            </a:r>
            <a:r>
              <a:rPr lang="pt-PT" sz="2400" dirty="0">
                <a:solidFill>
                  <a:schemeClr val="tx1"/>
                </a:solidFill>
              </a:rPr>
              <a:t>construção de um </a:t>
            </a:r>
            <a:r>
              <a:rPr lang="pt-PT" sz="2400" u="sng" dirty="0">
                <a:solidFill>
                  <a:schemeClr val="tx1"/>
                </a:solidFill>
              </a:rPr>
              <a:t>texto jornalístico </a:t>
            </a:r>
            <a:r>
              <a:rPr lang="pt-PT" sz="2400" dirty="0">
                <a:solidFill>
                  <a:schemeClr val="tx1"/>
                </a:solidFill>
              </a:rPr>
              <a:t>(</a:t>
            </a:r>
            <a:r>
              <a:rPr lang="pt-PT" sz="2400" u="sng" dirty="0" smtClean="0">
                <a:solidFill>
                  <a:schemeClr val="tx1"/>
                </a:solidFill>
              </a:rPr>
              <a:t>reportagem</a:t>
            </a:r>
            <a:r>
              <a:rPr lang="pt-PT" sz="2400" dirty="0" smtClean="0">
                <a:solidFill>
                  <a:schemeClr val="tx1"/>
                </a:solidFill>
              </a:rPr>
              <a:t>) </a:t>
            </a:r>
            <a:r>
              <a:rPr lang="pt-PT" sz="2400" dirty="0" smtClean="0">
                <a:solidFill>
                  <a:schemeClr val="tx1"/>
                </a:solidFill>
              </a:rPr>
              <a:t>que mobilize diversas </a:t>
            </a:r>
            <a:r>
              <a:rPr lang="pt-PT" sz="2400" dirty="0">
                <a:solidFill>
                  <a:schemeClr val="tx1"/>
                </a:solidFill>
              </a:rPr>
              <a:t>áreas curriculares na abordagem dos motes e das </a:t>
            </a:r>
            <a:r>
              <a:rPr lang="pt-PT" sz="2400" dirty="0" smtClean="0">
                <a:solidFill>
                  <a:schemeClr val="tx1"/>
                </a:solidFill>
              </a:rPr>
              <a:t>áreas relacionadas </a:t>
            </a:r>
            <a:r>
              <a:rPr lang="pt-PT" sz="2400" dirty="0">
                <a:solidFill>
                  <a:schemeClr val="tx1"/>
                </a:solidFill>
              </a:rPr>
              <a:t>com a Semana da </a:t>
            </a:r>
            <a:r>
              <a:rPr lang="pt-PT" sz="2400" dirty="0" smtClean="0">
                <a:solidFill>
                  <a:schemeClr val="tx1"/>
                </a:solidFill>
              </a:rPr>
              <a:t>Leitura (1).</a:t>
            </a:r>
            <a:endParaRPr lang="pt-PT" sz="2400" dirty="0" smtClean="0">
              <a:solidFill>
                <a:schemeClr val="tx1"/>
              </a:solidFill>
            </a:endParaRPr>
          </a:p>
          <a:p>
            <a:pPr algn="l"/>
            <a:r>
              <a:rPr lang="pt-PT" sz="2400" b="1" dirty="0" smtClean="0">
                <a:solidFill>
                  <a:schemeClr val="tx1"/>
                </a:solidFill>
              </a:rPr>
              <a:t>Ensino </a:t>
            </a:r>
            <a:r>
              <a:rPr lang="pt-PT" sz="2400" b="1" dirty="0" smtClean="0">
                <a:solidFill>
                  <a:schemeClr val="tx1"/>
                </a:solidFill>
              </a:rPr>
              <a:t>secundário:</a:t>
            </a:r>
          </a:p>
          <a:p>
            <a:pPr algn="l"/>
            <a:r>
              <a:rPr lang="pt-PT" sz="2400" dirty="0" smtClean="0">
                <a:solidFill>
                  <a:schemeClr val="tx1"/>
                </a:solidFill>
              </a:rPr>
              <a:t>* É proposta a </a:t>
            </a:r>
            <a:r>
              <a:rPr lang="pt-PT" sz="2400" dirty="0">
                <a:solidFill>
                  <a:schemeClr val="tx1"/>
                </a:solidFill>
              </a:rPr>
              <a:t>construção de um </a:t>
            </a:r>
            <a:r>
              <a:rPr lang="pt-PT" sz="2400" u="sng" dirty="0">
                <a:solidFill>
                  <a:schemeClr val="tx1"/>
                </a:solidFill>
              </a:rPr>
              <a:t>texto argumentativo </a:t>
            </a:r>
            <a:r>
              <a:rPr lang="pt-PT" sz="2400" dirty="0">
                <a:solidFill>
                  <a:schemeClr val="tx1"/>
                </a:solidFill>
              </a:rPr>
              <a:t>que mobilize diversas </a:t>
            </a:r>
            <a:r>
              <a:rPr lang="pt-PT" sz="2400" dirty="0" smtClean="0">
                <a:solidFill>
                  <a:schemeClr val="tx1"/>
                </a:solidFill>
              </a:rPr>
              <a:t>áreas curriculares </a:t>
            </a:r>
            <a:r>
              <a:rPr lang="pt-PT" sz="2400" dirty="0">
                <a:solidFill>
                  <a:schemeClr val="tx1"/>
                </a:solidFill>
              </a:rPr>
              <a:t>na abordagem dos motes e das áreas relacionadas </a:t>
            </a:r>
            <a:r>
              <a:rPr lang="pt-PT" sz="2400" dirty="0" smtClean="0">
                <a:solidFill>
                  <a:schemeClr val="tx1"/>
                </a:solidFill>
              </a:rPr>
              <a:t>com a Semana </a:t>
            </a:r>
            <a:r>
              <a:rPr lang="pt-PT" sz="2400" dirty="0">
                <a:solidFill>
                  <a:schemeClr val="tx1"/>
                </a:solidFill>
              </a:rPr>
              <a:t>da </a:t>
            </a:r>
            <a:r>
              <a:rPr lang="pt-PT" sz="2400" dirty="0" smtClean="0">
                <a:solidFill>
                  <a:schemeClr val="tx1"/>
                </a:solidFill>
              </a:rPr>
              <a:t>Leitura (1)</a:t>
            </a:r>
            <a:endParaRPr lang="pt-PT" sz="2400" dirty="0" smtClean="0">
              <a:solidFill>
                <a:schemeClr val="tx1"/>
              </a:solidFill>
            </a:endParaRPr>
          </a:p>
          <a:p>
            <a:pPr algn="l"/>
            <a:endParaRPr lang="pt-PT" sz="2400" dirty="0">
              <a:solidFill>
                <a:schemeClr val="tx1"/>
              </a:solidFill>
            </a:endParaRPr>
          </a:p>
          <a:p>
            <a:pPr algn="l"/>
            <a:r>
              <a:rPr lang="pt-PT" sz="2000" dirty="0" smtClean="0">
                <a:solidFill>
                  <a:schemeClr val="tx1"/>
                </a:solidFill>
              </a:rPr>
              <a:t>(1) - Ao </a:t>
            </a:r>
            <a:r>
              <a:rPr lang="pt-PT" sz="2000" dirty="0">
                <a:solidFill>
                  <a:schemeClr val="tx1"/>
                </a:solidFill>
              </a:rPr>
              <a:t>texto podem aliar-se imagens originais que o ilustrem, através </a:t>
            </a:r>
            <a:r>
              <a:rPr lang="pt-PT" sz="2000" dirty="0" smtClean="0">
                <a:solidFill>
                  <a:schemeClr val="tx1"/>
                </a:solidFill>
              </a:rPr>
              <a:t>do recurso </a:t>
            </a:r>
            <a:r>
              <a:rPr lang="pt-PT" sz="2000" dirty="0">
                <a:solidFill>
                  <a:schemeClr val="tx1"/>
                </a:solidFill>
              </a:rPr>
              <a:t>a materiais e a técnicas plásticas ou gráficas diversas.</a:t>
            </a:r>
          </a:p>
          <a:p>
            <a:pPr algn="l"/>
            <a:endParaRPr lang="pt-PT" sz="2400" dirty="0"/>
          </a:p>
          <a:p>
            <a:pPr algn="l"/>
            <a:endParaRPr lang="pt-PT" sz="2400" dirty="0" smtClean="0">
              <a:solidFill>
                <a:schemeClr val="tx1"/>
              </a:solidFill>
            </a:endParaRPr>
          </a:p>
          <a:p>
            <a:pPr algn="l"/>
            <a:endParaRPr lang="pt-PT" sz="2400" dirty="0">
              <a:solidFill>
                <a:schemeClr val="tx1"/>
              </a:solidFill>
            </a:endParaRPr>
          </a:p>
          <a:p>
            <a:pPr algn="l"/>
            <a:endParaRPr lang="pt-PT" sz="2400" dirty="0" smtClean="0">
              <a:solidFill>
                <a:schemeClr val="tx1"/>
              </a:solidFill>
            </a:endParaRPr>
          </a:p>
          <a:p>
            <a:pPr algn="l"/>
            <a:endParaRPr lang="pt-PT" sz="4800" dirty="0"/>
          </a:p>
        </p:txBody>
      </p:sp>
      <p:pic>
        <p:nvPicPr>
          <p:cNvPr id="22530" name="Picture 2" descr="C:\Users\Tiago\Desktop\Eu Escrevo - Ler o Mar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0"/>
            <a:ext cx="1691680" cy="16051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299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646</Words>
  <Application>Microsoft Office PowerPoint</Application>
  <PresentationFormat>Apresentação no Ecrã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Tema do Office</vt:lpstr>
      <vt:lpstr>Uma Aventura…Literária 2013</vt:lpstr>
      <vt:lpstr>Uma Aventura…Literária 2013</vt:lpstr>
      <vt:lpstr>Eu Escrevo! – Ler o Mar</vt:lpstr>
      <vt:lpstr>Eu Escrevo! – Ler o Mar</vt:lpstr>
      <vt:lpstr>Eu Escrevo! – Ler o Mar</vt:lpstr>
      <vt:lpstr>Eu Escrevo! – Ler o Mar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jhbl</dc:title>
  <dc:creator>Tiago</dc:creator>
  <cp:lastModifiedBy>Utilizador</cp:lastModifiedBy>
  <cp:revision>41</cp:revision>
  <dcterms:created xsi:type="dcterms:W3CDTF">2013-01-15T22:20:16Z</dcterms:created>
  <dcterms:modified xsi:type="dcterms:W3CDTF">2013-01-16T16:02:32Z</dcterms:modified>
</cp:coreProperties>
</file>